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0" r:id="rId3"/>
    <p:sldId id="291" r:id="rId4"/>
    <p:sldId id="298" r:id="rId5"/>
    <p:sldId id="299" r:id="rId6"/>
    <p:sldId id="259" r:id="rId7"/>
    <p:sldId id="266" r:id="rId8"/>
    <p:sldId id="267" r:id="rId9"/>
    <p:sldId id="265" r:id="rId10"/>
    <p:sldId id="283" r:id="rId11"/>
    <p:sldId id="303" r:id="rId12"/>
    <p:sldId id="284" r:id="rId13"/>
    <p:sldId id="304" r:id="rId14"/>
    <p:sldId id="301" r:id="rId15"/>
    <p:sldId id="285" r:id="rId16"/>
    <p:sldId id="300" r:id="rId17"/>
    <p:sldId id="302" r:id="rId18"/>
    <p:sldId id="272" r:id="rId19"/>
    <p:sldId id="261" r:id="rId20"/>
    <p:sldId id="260" r:id="rId21"/>
    <p:sldId id="286" r:id="rId22"/>
    <p:sldId id="28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B00"/>
    <a:srgbClr val="56F0F8"/>
    <a:srgbClr val="B1D38B"/>
    <a:srgbClr val="8AC24A"/>
    <a:srgbClr val="93C55B"/>
    <a:srgbClr val="7DB443"/>
    <a:srgbClr val="88C048"/>
    <a:srgbClr val="73A53D"/>
    <a:srgbClr val="E0E5CA"/>
    <a:srgbClr val="F9F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79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42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18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72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08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49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84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5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022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83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975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DDC3C-43E1-4FBE-AED4-E71E484E4634}" type="datetimeFigureOut">
              <a:rPr kumimoji="1" lang="ja-JP" altLang="en-US" smtClean="0"/>
              <a:t>2018/8/24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10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8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rgbClr val="F9FFE1"/>
            </a:gs>
            <a:gs pos="83000">
              <a:srgbClr val="E0E5CA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" y="5495924"/>
            <a:ext cx="9143999" cy="1362075"/>
          </a:xfrm>
          <a:prstGeom prst="rect">
            <a:avLst/>
          </a:prstGeom>
          <a:solidFill>
            <a:srgbClr val="B1D38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4060270"/>
            <a:ext cx="6858000" cy="83051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～○と→でゲームをつくろう～</a:t>
            </a:r>
            <a:endParaRPr kumimoji="1" lang="en-US" altLang="ja-JP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07495" y="38974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まる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86051" y="389748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やじるし</a:t>
            </a:r>
          </a:p>
        </p:txBody>
      </p:sp>
      <p:grpSp>
        <p:nvGrpSpPr>
          <p:cNvPr id="8" name="グループ化 7"/>
          <p:cNvGrpSpPr/>
          <p:nvPr/>
        </p:nvGrpSpPr>
        <p:grpSpPr>
          <a:xfrm>
            <a:off x="515270" y="5676900"/>
            <a:ext cx="8534722" cy="1155491"/>
            <a:chOff x="-20109" y="35196"/>
            <a:chExt cx="5115225" cy="692528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-20109" y="70822"/>
              <a:ext cx="2259384" cy="656902"/>
              <a:chOff x="-20113" y="35203"/>
              <a:chExt cx="2259619" cy="657071"/>
            </a:xfrm>
          </p:grpSpPr>
          <p:pic>
            <p:nvPicPr>
              <p:cNvPr id="15" name="図 14" descr="http://coderdojo-mito.com/wp-content/uploads/2016/12/coderdojomito_logo2.png"/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0113" y="56970"/>
                <a:ext cx="445407" cy="445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テキスト ボックス 2"/>
              <p:cNvSpPr txBox="1">
                <a:spLocks noChangeArrowheads="1"/>
              </p:cNvSpPr>
              <p:nvPr/>
            </p:nvSpPr>
            <p:spPr bwMode="auto">
              <a:xfrm>
                <a:off x="106516" y="35203"/>
                <a:ext cx="2132990" cy="5266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CoderDojo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 Mito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 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195011" y="319579"/>
                <a:ext cx="1973148" cy="3726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http://coderdojo-mito.com/</a:t>
                </a:r>
                <a:endParaRPr lang="ja-JP" sz="20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2695231" y="35196"/>
              <a:ext cx="2399885" cy="684259"/>
              <a:chOff x="-101430" y="35210"/>
              <a:chExt cx="2400470" cy="684541"/>
            </a:xfrm>
          </p:grpSpPr>
          <p:sp>
            <p:nvSpPr>
              <p:cNvPr id="11" name="テキスト ボックス 2"/>
              <p:cNvSpPr txBox="1">
                <a:spLocks noChangeArrowheads="1"/>
              </p:cNvSpPr>
              <p:nvPr/>
            </p:nvSpPr>
            <p:spPr bwMode="auto">
              <a:xfrm>
                <a:off x="187524" y="35210"/>
                <a:ext cx="1733550" cy="50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Yu Gothic UI Semibold" panose="020B07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</a:rPr>
                  <a:t>Team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Yu Gothic UI Semibold" panose="020B07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</a:rPr>
                  <a:t>Kamada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7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 </a:t>
                </a:r>
                <a:endParaRPr lang="ja-JP" sz="12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sp>
            <p:nvSpPr>
              <p:cNvPr id="13" name="テキスト ボックス 2"/>
              <p:cNvSpPr txBox="1">
                <a:spLocks noChangeArrowheads="1"/>
              </p:cNvSpPr>
              <p:nvPr/>
            </p:nvSpPr>
            <p:spPr bwMode="auto">
              <a:xfrm>
                <a:off x="194650" y="276131"/>
                <a:ext cx="210439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ja-JP" sz="1200" spc="-30" dirty="0">
                    <a:solidFill>
                      <a:srgbClr val="000000"/>
                    </a:solidFill>
                    <a:effectLst/>
                    <a:latin typeface="ＭＳ Ｐゴシック" panose="020B0600070205080204" pitchFamily="50" charset="-128"/>
                    <a:ea typeface="HG丸ｺﾞｼｯｸM-PRO" panose="020F0600000000000000" pitchFamily="50" charset="-128"/>
                    <a:cs typeface="Times New Roman" panose="02020603050405020304" pitchFamily="18" charset="0"/>
                  </a:rPr>
                  <a:t>茨城大学工学部 情報工学科 鎌田研究室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293133" y="398353"/>
                <a:ext cx="1973148" cy="32139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http://puma.cis.ibaraki.ac.jp/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pic>
            <p:nvPicPr>
              <p:cNvPr id="14" name="図 13" descr="C:\Users\Z1 Studio\AppData\Local\Microsoft\Windows\INetCache\Content.Word\128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1430" y="92621"/>
                <a:ext cx="464236" cy="4475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E213F2-FFBF-4554-A977-1155C44E5F15}"/>
              </a:ext>
            </a:extLst>
          </p:cNvPr>
          <p:cNvSpPr txBox="1"/>
          <p:nvPr/>
        </p:nvSpPr>
        <p:spPr>
          <a:xfrm>
            <a:off x="8494106" y="5249703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Ver. 2.0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F51C7EF-25AF-4CB3-8E30-924F4939F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4" y="5018405"/>
            <a:ext cx="1073043" cy="375565"/>
          </a:xfrm>
          <a:prstGeom prst="rect">
            <a:avLst/>
          </a:prstGeom>
        </p:spPr>
      </p:pic>
      <p:sp>
        <p:nvSpPr>
          <p:cNvPr id="23" name="サブタイトル 2">
            <a:extLst>
              <a:ext uri="{FF2B5EF4-FFF2-40B4-BE49-F238E27FC236}">
                <a16:creationId xmlns:a16="http://schemas.microsoft.com/office/drawing/2014/main" id="{CD582DBB-0393-4718-83AC-3C38310150DD}"/>
              </a:ext>
            </a:extLst>
          </p:cNvPr>
          <p:cNvSpPr txBox="1">
            <a:spLocks/>
          </p:cNvSpPr>
          <p:nvPr/>
        </p:nvSpPr>
        <p:spPr>
          <a:xfrm>
            <a:off x="2670554" y="2520793"/>
            <a:ext cx="5524874" cy="98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solidFill>
                  <a:srgbClr val="6D4C4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（アイラ・タッチ）</a:t>
            </a:r>
            <a:endParaRPr lang="en-US" altLang="ja-JP" sz="3600" dirty="0">
              <a:solidFill>
                <a:srgbClr val="6D4C4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1" name="タイトル 1">
            <a:extLst>
              <a:ext uri="{FF2B5EF4-FFF2-40B4-BE49-F238E27FC236}">
                <a16:creationId xmlns:a16="http://schemas.microsoft.com/office/drawing/2014/main" id="{0CF047C0-12E0-4570-BC55-AC6429D8D72D}"/>
              </a:ext>
            </a:extLst>
          </p:cNvPr>
          <p:cNvSpPr txBox="1">
            <a:spLocks/>
          </p:cNvSpPr>
          <p:nvPr/>
        </p:nvSpPr>
        <p:spPr>
          <a:xfrm>
            <a:off x="1527227" y="1261595"/>
            <a:ext cx="1375364" cy="3501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/>
              <a:t>IslayTouch</a:t>
            </a:r>
            <a:endParaRPr lang="ja-JP" altLang="en-US" dirty="0"/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6866A49F-8FCD-45B7-B351-71CB9B42C92F}"/>
              </a:ext>
            </a:extLst>
          </p:cNvPr>
          <p:cNvSpPr txBox="1">
            <a:spLocks/>
          </p:cNvSpPr>
          <p:nvPr/>
        </p:nvSpPr>
        <p:spPr>
          <a:xfrm>
            <a:off x="1468957" y="1516909"/>
            <a:ext cx="1491904" cy="340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Islay Touch</a:t>
            </a:r>
            <a:endParaRPr lang="ja-JP" altLang="en-US" dirty="0"/>
          </a:p>
        </p:txBody>
      </p:sp>
      <p:sp>
        <p:nvSpPr>
          <p:cNvPr id="25" name="タイトル 1">
            <a:extLst>
              <a:ext uri="{FF2B5EF4-FFF2-40B4-BE49-F238E27FC236}">
                <a16:creationId xmlns:a16="http://schemas.microsoft.com/office/drawing/2014/main" id="{9A4F769C-9B3F-40E9-B965-94E105809ECE}"/>
              </a:ext>
            </a:extLst>
          </p:cNvPr>
          <p:cNvSpPr txBox="1">
            <a:spLocks/>
          </p:cNvSpPr>
          <p:nvPr/>
        </p:nvSpPr>
        <p:spPr>
          <a:xfrm>
            <a:off x="1468957" y="1727343"/>
            <a:ext cx="1491904" cy="340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アイラタッチ</a:t>
            </a:r>
          </a:p>
        </p:txBody>
      </p:sp>
      <p:sp>
        <p:nvSpPr>
          <p:cNvPr id="26" name="タイトル 1">
            <a:extLst>
              <a:ext uri="{FF2B5EF4-FFF2-40B4-BE49-F238E27FC236}">
                <a16:creationId xmlns:a16="http://schemas.microsoft.com/office/drawing/2014/main" id="{52B78978-01BF-41D2-9EA8-559AE3619456}"/>
              </a:ext>
            </a:extLst>
          </p:cNvPr>
          <p:cNvSpPr txBox="1">
            <a:spLocks/>
          </p:cNvSpPr>
          <p:nvPr/>
        </p:nvSpPr>
        <p:spPr>
          <a:xfrm>
            <a:off x="1468957" y="1954963"/>
            <a:ext cx="1491904" cy="340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アイラ タッチ</a:t>
            </a:r>
          </a:p>
        </p:txBody>
      </p:sp>
      <p:sp>
        <p:nvSpPr>
          <p:cNvPr id="27" name="タイトル 1">
            <a:extLst>
              <a:ext uri="{FF2B5EF4-FFF2-40B4-BE49-F238E27FC236}">
                <a16:creationId xmlns:a16="http://schemas.microsoft.com/office/drawing/2014/main" id="{958012A4-EC1C-4160-94EA-A1605A165388}"/>
              </a:ext>
            </a:extLst>
          </p:cNvPr>
          <p:cNvSpPr txBox="1">
            <a:spLocks/>
          </p:cNvSpPr>
          <p:nvPr/>
        </p:nvSpPr>
        <p:spPr>
          <a:xfrm>
            <a:off x="1477599" y="2249170"/>
            <a:ext cx="1424992" cy="251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200" dirty="0"/>
              <a:t>アイラ　タッチ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5DCDEAC7-5F45-4C96-8718-0720D5A40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30" y="1268654"/>
            <a:ext cx="5961538" cy="12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04" y="2428875"/>
            <a:ext cx="5224992" cy="3918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状態（じょうたい）を作る</a:t>
            </a: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641">
            <a:off x="3713491" y="4244744"/>
            <a:ext cx="1717019" cy="2260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コネクタ: 曲線 15"/>
          <p:cNvCxnSpPr>
            <a:endCxn id="14" idx="0"/>
          </p:cNvCxnSpPr>
          <p:nvPr/>
        </p:nvCxnSpPr>
        <p:spPr>
          <a:xfrm rot="10800000" flipV="1">
            <a:off x="4112731" y="3152774"/>
            <a:ext cx="2830995" cy="1189476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prstClr val="black">
                <a:alpha val="9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4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06EFF95-B127-4946-952B-CEC2E8F71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7" y="2863515"/>
            <a:ext cx="3372102" cy="2529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状態のとくちょうを変える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8BA39B-3527-4584-9712-0C5B9B76F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641">
            <a:off x="1541478" y="3793437"/>
            <a:ext cx="997099" cy="1312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12A0AB1-D20F-4E9F-96B5-DD892608723D}"/>
              </a:ext>
            </a:extLst>
          </p:cNvPr>
          <p:cNvSpPr/>
          <p:nvPr/>
        </p:nvSpPr>
        <p:spPr>
          <a:xfrm>
            <a:off x="1199560" y="5021991"/>
            <a:ext cx="223838" cy="2302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629D5D7-A3FD-4C03-8AA2-149FAAF65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05" y="2246743"/>
            <a:ext cx="2453147" cy="2057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1225665-EE42-4EF9-9E74-87B2110EA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05" y="4620840"/>
            <a:ext cx="1307732" cy="2059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86BC564-C14F-4C7A-A2D6-7855323B2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09" y="4620840"/>
            <a:ext cx="808243" cy="2059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337F77A7-9BAD-439F-9001-1F158F3398AD}"/>
              </a:ext>
            </a:extLst>
          </p:cNvPr>
          <p:cNvSpPr/>
          <p:nvPr/>
        </p:nvSpPr>
        <p:spPr>
          <a:xfrm>
            <a:off x="1459116" y="5021991"/>
            <a:ext cx="464344" cy="3706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945AD19-83ED-431D-A643-F957C312F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8529">
            <a:off x="1286389" y="5066033"/>
            <a:ext cx="997099" cy="1312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2347CA1-3BA0-4437-8E87-6D16BAE88311}"/>
              </a:ext>
            </a:extLst>
          </p:cNvPr>
          <p:cNvSpPr txBox="1"/>
          <p:nvPr/>
        </p:nvSpPr>
        <p:spPr>
          <a:xfrm>
            <a:off x="1959178" y="4252550"/>
            <a:ext cx="587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4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3ADEABE-0FF7-48FF-B993-9E5D89E2B6A9}"/>
              </a:ext>
            </a:extLst>
          </p:cNvPr>
          <p:cNvSpPr txBox="1"/>
          <p:nvPr/>
        </p:nvSpPr>
        <p:spPr>
          <a:xfrm>
            <a:off x="1705179" y="5493177"/>
            <a:ext cx="587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44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C804A46-458E-4F73-AED3-9CA51D1960F4}"/>
              </a:ext>
            </a:extLst>
          </p:cNvPr>
          <p:cNvSpPr txBox="1"/>
          <p:nvPr/>
        </p:nvSpPr>
        <p:spPr>
          <a:xfrm>
            <a:off x="4637818" y="2246743"/>
            <a:ext cx="1266693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見た目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BD87A42-A95D-4E9B-A225-44FDC630ECB0}"/>
              </a:ext>
            </a:extLst>
          </p:cNvPr>
          <p:cNvSpPr txBox="1"/>
          <p:nvPr/>
        </p:nvSpPr>
        <p:spPr>
          <a:xfrm>
            <a:off x="4096805" y="4568246"/>
            <a:ext cx="2348720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アクション１、</a:t>
            </a:r>
            <a:endParaRPr kumimoji="1" lang="en-US" altLang="ja-JP" sz="2000" b="1" dirty="0">
              <a:ln w="12700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2000" b="1" dirty="0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アクション２</a:t>
            </a:r>
          </a:p>
        </p:txBody>
      </p:sp>
    </p:spTree>
    <p:extLst>
      <p:ext uri="{BB962C8B-B14F-4D97-AF65-F5344CB8AC3E}">
        <p14:creationId xmlns:p14="http://schemas.microsoft.com/office/powerpoint/2010/main" val="58825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遷移（せんい）を作る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04" y="2428875"/>
            <a:ext cx="5224992" cy="3918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5887">
            <a:off x="5331480" y="3527211"/>
            <a:ext cx="1717019" cy="2260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4281" flipH="1">
            <a:off x="1685520" y="4851046"/>
            <a:ext cx="1717019" cy="2260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1817827" y="5759570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70752" y="4420355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495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遷移のとくちょうを変える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0AF4CD8-53DF-4EB5-B80F-20B65DA87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10" y="2360832"/>
            <a:ext cx="5044580" cy="3783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8544354-5AAC-4D11-A7B2-AC95DF83B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641">
            <a:off x="4308615" y="3639759"/>
            <a:ext cx="1290750" cy="1699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18A35F2-6E87-415E-94A1-F3B0E096B50B}"/>
              </a:ext>
            </a:extLst>
          </p:cNvPr>
          <p:cNvSpPr txBox="1"/>
          <p:nvPr/>
        </p:nvSpPr>
        <p:spPr>
          <a:xfrm>
            <a:off x="4895324" y="4286105"/>
            <a:ext cx="760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5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C1B1D85-6F28-4A0B-B2C2-DD59FE906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1218">
            <a:off x="4409189" y="5551927"/>
            <a:ext cx="1232661" cy="1623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1D69BA-D702-448B-95DA-72D3740D8329}"/>
              </a:ext>
            </a:extLst>
          </p:cNvPr>
          <p:cNvSpPr txBox="1"/>
          <p:nvPr/>
        </p:nvSpPr>
        <p:spPr>
          <a:xfrm>
            <a:off x="4995935" y="6075168"/>
            <a:ext cx="760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kumimoji="1" lang="ja-JP" altLang="en-US" sz="5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5A93D65-3D76-4E9D-80BB-BD0F3E1089FA}"/>
              </a:ext>
            </a:extLst>
          </p:cNvPr>
          <p:cNvSpPr txBox="1"/>
          <p:nvPr/>
        </p:nvSpPr>
        <p:spPr>
          <a:xfrm>
            <a:off x="5376201" y="4363619"/>
            <a:ext cx="2709396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遷移を選択する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E32BEA-FE5E-4E93-B578-8BE53BE4C63E}"/>
              </a:ext>
            </a:extLst>
          </p:cNvPr>
          <p:cNvSpPr txBox="1"/>
          <p:nvPr/>
        </p:nvSpPr>
        <p:spPr>
          <a:xfrm>
            <a:off x="5520911" y="6168049"/>
            <a:ext cx="2348720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条件を変える</a:t>
            </a:r>
          </a:p>
        </p:txBody>
      </p:sp>
    </p:spTree>
    <p:extLst>
      <p:ext uri="{BB962C8B-B14F-4D97-AF65-F5344CB8AC3E}">
        <p14:creationId xmlns:p14="http://schemas.microsoft.com/office/powerpoint/2010/main" val="188771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グループをつくる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D993A8-788E-4B0D-A710-F9C108CB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3" y="3235886"/>
            <a:ext cx="4404222" cy="3303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7613333-80F6-40C1-960E-DF1456FD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80" y="2407569"/>
            <a:ext cx="4846350" cy="3456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F0BD71F-21D0-465F-AD74-D7E24B8F0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2" y="3419938"/>
            <a:ext cx="3077276" cy="1605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E73CAFA-87A7-4095-9CD0-D9175ACF7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6308">
            <a:off x="1771836" y="3421068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80BCA2-1A96-4AF4-A0B9-CBDD3EAE3523}"/>
              </a:ext>
            </a:extLst>
          </p:cNvPr>
          <p:cNvSpPr txBox="1"/>
          <p:nvPr/>
        </p:nvSpPr>
        <p:spPr>
          <a:xfrm>
            <a:off x="2525786" y="4227896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8ED490C-B339-48DF-BA9C-4036AD791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0418">
            <a:off x="7779460" y="5136051"/>
            <a:ext cx="1232661" cy="1623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E202741-0FDF-4B58-8E2B-B7F877297FD4}"/>
              </a:ext>
            </a:extLst>
          </p:cNvPr>
          <p:cNvSpPr txBox="1"/>
          <p:nvPr/>
        </p:nvSpPr>
        <p:spPr>
          <a:xfrm>
            <a:off x="8349912" y="5676776"/>
            <a:ext cx="760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kumimoji="1" lang="ja-JP" altLang="en-US" sz="5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7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キャラクタをグループに入れる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869496"/>
            <a:ext cx="4826000" cy="3619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7440">
            <a:off x="1159441" y="4561293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21" y="2374861"/>
            <a:ext cx="4959833" cy="3537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6727">
            <a:off x="2063844" y="3055422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5480847" y="3315642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コネクタ: 曲線 15"/>
          <p:cNvCxnSpPr>
            <a:endCxn id="15" idx="0"/>
          </p:cNvCxnSpPr>
          <p:nvPr/>
        </p:nvCxnSpPr>
        <p:spPr>
          <a:xfrm>
            <a:off x="4587240" y="3106063"/>
            <a:ext cx="1310635" cy="275972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1821112" y="5435233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836169" y="3787700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201626" y="4063887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43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グループの中身を確認する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ED175C-88F8-4950-BD08-F417C09CD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52432"/>
            <a:ext cx="3646458" cy="2600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E8516DB-F584-4D36-AAA9-FC1D36B52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49" y="2383856"/>
            <a:ext cx="3162668" cy="4201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3198CE9-AC6F-4D60-8A47-BA73986C1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6308">
            <a:off x="1713113" y="3429458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3DD2CF2-1DC0-48DF-A9D8-3A5F18648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0549">
            <a:off x="5320431" y="4365691"/>
            <a:ext cx="1281646" cy="1687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4AE3028-D7B7-457D-9B2E-CB561AF4924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459480" y="3355596"/>
            <a:ext cx="0" cy="1175511"/>
          </a:xfrm>
          <a:prstGeom prst="straightConnector1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59E00BF-FD53-4E09-A28C-3F98EBA88320}"/>
              </a:ext>
            </a:extLst>
          </p:cNvPr>
          <p:cNvSpPr txBox="1"/>
          <p:nvPr/>
        </p:nvSpPr>
        <p:spPr>
          <a:xfrm>
            <a:off x="5943799" y="5015354"/>
            <a:ext cx="2348720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順番を変える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4B74E28A-D56D-428A-AB32-86812EAADEE2}"/>
              </a:ext>
            </a:extLst>
          </p:cNvPr>
          <p:cNvSpPr/>
          <p:nvPr/>
        </p:nvSpPr>
        <p:spPr>
          <a:xfrm>
            <a:off x="7449424" y="3145872"/>
            <a:ext cx="456980" cy="4262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96FFAF1A-C1E3-4192-AF7C-134CFFD25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6308">
            <a:off x="7427244" y="3307677"/>
            <a:ext cx="1286086" cy="1693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BC6603A-7243-489C-9E4E-1A7B431FAE89}"/>
              </a:ext>
            </a:extLst>
          </p:cNvPr>
          <p:cNvSpPr txBox="1"/>
          <p:nvPr/>
        </p:nvSpPr>
        <p:spPr>
          <a:xfrm>
            <a:off x="7967017" y="3977478"/>
            <a:ext cx="906017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消す</a:t>
            </a:r>
          </a:p>
        </p:txBody>
      </p:sp>
    </p:spTree>
    <p:extLst>
      <p:ext uri="{BB962C8B-B14F-4D97-AF65-F5344CB8AC3E}">
        <p14:creationId xmlns:p14="http://schemas.microsoft.com/office/powerpoint/2010/main" val="237266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キャラクタをつくる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961D22F-CD01-45FD-98EE-7A9929A81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49" y="2384571"/>
            <a:ext cx="5561901" cy="4171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E4E0358-D910-4376-85F8-729635C49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16" y="3289445"/>
            <a:ext cx="3644724" cy="190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48BED0-FBDA-409F-BA59-13CA650C2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9641">
            <a:off x="1896945" y="3752181"/>
            <a:ext cx="1491172" cy="196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10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1" y="2019576"/>
            <a:ext cx="2439623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27" y="2019576"/>
            <a:ext cx="2439625" cy="1829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69" y="2019577"/>
            <a:ext cx="2439624" cy="1829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「消防車ゲーム」の作り方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7478740" y="373199"/>
            <a:ext cx="187479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（デモ）</a:t>
            </a:r>
            <a:endParaRPr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27" y="4325544"/>
            <a:ext cx="2439622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69" y="4325544"/>
            <a:ext cx="2439623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0" y="4325543"/>
            <a:ext cx="2439623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86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2338" y="1611087"/>
            <a:ext cx="8716161" cy="5138056"/>
          </a:xfrm>
        </p:spPr>
        <p:txBody>
          <a:bodyPr>
            <a:noAutofit/>
          </a:bodyPr>
          <a:lstStyle/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キャラクタの見た目を変えてみよう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ほのおを</a:t>
            </a:r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もっと増やしてみよう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spc="-1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消防車のキャラクタを指</a:t>
            </a:r>
            <a:r>
              <a:rPr kumimoji="1" lang="ja-JP" altLang="en-US" sz="3600" spc="-1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で動かせるようにしてみよう</a:t>
            </a:r>
            <a:endParaRPr kumimoji="1" lang="en-US" altLang="ja-JP" sz="3600" spc="-15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シューティングゲームに改造してみよう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ゲームの得点を表示してみよう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　などなど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ゲームを改造してみよう</a:t>
            </a:r>
          </a:p>
        </p:txBody>
      </p:sp>
    </p:spTree>
    <p:extLst>
      <p:ext uri="{BB962C8B-B14F-4D97-AF65-F5344CB8AC3E}">
        <p14:creationId xmlns:p14="http://schemas.microsoft.com/office/powerpoint/2010/main" val="348840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919732" cy="4919124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「状態遷移図」を書くことでプログラムを作る</a:t>
            </a:r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状態（○） と　遷移（→）の組み合わせでゲームの動きを直観的に定義する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91273" y="150940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じょう</a:t>
            </a:r>
            <a:r>
              <a:rPr kumimoji="1" lang="ja-JP" altLang="en-US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たいせんいず</a:t>
            </a:r>
            <a:endParaRPr kumimoji="1"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pSp>
        <p:nvGrpSpPr>
          <p:cNvPr id="40" name="グループ化 39"/>
          <p:cNvGrpSpPr/>
          <p:nvPr/>
        </p:nvGrpSpPr>
        <p:grpSpPr>
          <a:xfrm>
            <a:off x="1694576" y="2998844"/>
            <a:ext cx="5889070" cy="1642474"/>
            <a:chOff x="1694576" y="2998844"/>
            <a:chExt cx="5889070" cy="1642474"/>
          </a:xfrm>
        </p:grpSpPr>
        <p:sp>
          <p:nvSpPr>
            <p:cNvPr id="34" name="円弧 33"/>
            <p:cNvSpPr/>
            <p:nvPr/>
          </p:nvSpPr>
          <p:spPr>
            <a:xfrm>
              <a:off x="2936146" y="2998844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5" name="円弧 34"/>
            <p:cNvSpPr/>
            <p:nvPr/>
          </p:nvSpPr>
          <p:spPr>
            <a:xfrm rot="10800000">
              <a:off x="2902590" y="3546335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楕円 1"/>
            <p:cNvSpPr/>
            <p:nvPr/>
          </p:nvSpPr>
          <p:spPr>
            <a:xfrm>
              <a:off x="1694576" y="3248665"/>
              <a:ext cx="1643611" cy="1130388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600" dirty="0">
                <a:solidFill>
                  <a:schemeClr val="accent2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  <p:sp>
          <p:nvSpPr>
            <p:cNvPr id="7" name="楕円 6"/>
            <p:cNvSpPr/>
            <p:nvPr/>
          </p:nvSpPr>
          <p:spPr>
            <a:xfrm>
              <a:off x="5931781" y="3248665"/>
              <a:ext cx="1651865" cy="1136065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600" dirty="0">
                <a:solidFill>
                  <a:schemeClr val="accent2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71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5"/>
            <a:ext cx="7867650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同じキャラクタをもっと登場</a:t>
            </a:r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させ</a:t>
            </a:r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てみよう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ヒント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8" y="2866571"/>
            <a:ext cx="4403346" cy="314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04" y="2320117"/>
            <a:ext cx="3186442" cy="4233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1903756" y="3626301"/>
            <a:ext cx="1434696" cy="1889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コネクタ: 曲線 9"/>
          <p:cNvCxnSpPr>
            <a:endCxn id="9" idx="0"/>
          </p:cNvCxnSpPr>
          <p:nvPr/>
        </p:nvCxnSpPr>
        <p:spPr>
          <a:xfrm>
            <a:off x="1111250" y="3530600"/>
            <a:ext cx="1175845" cy="156731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26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指で動かせるようにしてみよう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ヒント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2521743"/>
            <a:ext cx="4624964" cy="3468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26" y="2521742"/>
            <a:ext cx="3492228" cy="3468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6811">
            <a:off x="4318467" y="5499204"/>
            <a:ext cx="1322675" cy="174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4960754" y="5990466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8531">
            <a:off x="1209764" y="3437732"/>
            <a:ext cx="1322675" cy="174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757">
            <a:off x="7405699" y="4788770"/>
            <a:ext cx="1322675" cy="174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テキスト ボックス 10"/>
          <p:cNvSpPr txBox="1"/>
          <p:nvPr/>
        </p:nvSpPr>
        <p:spPr>
          <a:xfrm>
            <a:off x="1703335" y="4091953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24137" y="5332488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4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4351338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ゲームの背景を変えてみよう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ヒント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8" y="2362994"/>
            <a:ext cx="4419600" cy="3314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38" y="3385194"/>
            <a:ext cx="4562581" cy="3253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07" y="2362994"/>
            <a:ext cx="3118047" cy="4142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3644558" y="4170436"/>
            <a:ext cx="1281646" cy="1687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コネクタ: 曲線 10"/>
          <p:cNvCxnSpPr>
            <a:endCxn id="10" idx="0"/>
          </p:cNvCxnSpPr>
          <p:nvPr/>
        </p:nvCxnSpPr>
        <p:spPr>
          <a:xfrm>
            <a:off x="2787650" y="4070350"/>
            <a:ext cx="1199353" cy="154606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0549">
            <a:off x="6302847" y="3166066"/>
            <a:ext cx="1281646" cy="1687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直線矢印コネクタ 16"/>
          <p:cNvCxnSpPr>
            <a:endCxn id="15" idx="0"/>
          </p:cNvCxnSpPr>
          <p:nvPr/>
        </p:nvCxnSpPr>
        <p:spPr>
          <a:xfrm flipH="1" flipV="1">
            <a:off x="6441896" y="3331482"/>
            <a:ext cx="19864" cy="2863578"/>
          </a:xfrm>
          <a:prstGeom prst="straightConnector1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176377" y="4730084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861996" y="263352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909516" y="3669101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334559" y="2724234"/>
            <a:ext cx="4240263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背景のキャラクタを作る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54493" y="5452902"/>
            <a:ext cx="3794629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main</a:t>
            </a:r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グループに入れる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682693" y="4402958"/>
            <a:ext cx="3134191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一番上に移動する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594FE23-FFBC-4B82-BC11-6A2EA2C2C526}"/>
              </a:ext>
            </a:extLst>
          </p:cNvPr>
          <p:cNvSpPr/>
          <p:nvPr/>
        </p:nvSpPr>
        <p:spPr>
          <a:xfrm>
            <a:off x="145214" y="3385193"/>
            <a:ext cx="978911" cy="613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27FFC4CE-934F-4973-86F9-882045C6C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495575" y="3765719"/>
            <a:ext cx="763061" cy="1004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117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919732" cy="4919124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「状態遷移図」を書くことでプログラムを作る</a:t>
            </a:r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状態（○） と　遷移（→）の組み合わせでゲームの動きを直観的に定義する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91273" y="150940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じょう</a:t>
            </a:r>
            <a:r>
              <a:rPr kumimoji="1" lang="ja-JP" altLang="en-US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たいせんいず</a:t>
            </a:r>
            <a:endParaRPr kumimoji="1"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pSp>
        <p:nvGrpSpPr>
          <p:cNvPr id="40" name="グループ化 39"/>
          <p:cNvGrpSpPr/>
          <p:nvPr/>
        </p:nvGrpSpPr>
        <p:grpSpPr>
          <a:xfrm>
            <a:off x="1694576" y="2998844"/>
            <a:ext cx="5889070" cy="1642474"/>
            <a:chOff x="1694576" y="2998844"/>
            <a:chExt cx="5889070" cy="1642474"/>
          </a:xfrm>
        </p:grpSpPr>
        <p:sp>
          <p:nvSpPr>
            <p:cNvPr id="34" name="円弧 33"/>
            <p:cNvSpPr/>
            <p:nvPr/>
          </p:nvSpPr>
          <p:spPr>
            <a:xfrm>
              <a:off x="2936146" y="2998844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5" name="円弧 34"/>
            <p:cNvSpPr/>
            <p:nvPr/>
          </p:nvSpPr>
          <p:spPr>
            <a:xfrm rot="10800000">
              <a:off x="2902590" y="3546335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楕円 1"/>
            <p:cNvSpPr/>
            <p:nvPr/>
          </p:nvSpPr>
          <p:spPr>
            <a:xfrm>
              <a:off x="1694576" y="3248665"/>
              <a:ext cx="1643611" cy="1130388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状態</a:t>
              </a:r>
            </a:p>
          </p:txBody>
        </p:sp>
        <p:sp>
          <p:nvSpPr>
            <p:cNvPr id="7" name="楕円 6"/>
            <p:cNvSpPr/>
            <p:nvPr/>
          </p:nvSpPr>
          <p:spPr>
            <a:xfrm>
              <a:off x="5931781" y="3248665"/>
              <a:ext cx="1651865" cy="1136065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状態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034518" y="349069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>
                  <a:solidFill>
                    <a:schemeClr val="accent5">
                      <a:lumMod val="75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遷移</a:t>
              </a:r>
              <a:endParaRPr kumimoji="1" lang="ja-JP" altLang="en-US" sz="2400" dirty="0">
                <a:solidFill>
                  <a:schemeClr val="accent5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1906237" y="3317807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 err="1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じょ</a:t>
              </a:r>
              <a:r>
                <a:rPr kumimoji="1" lang="ja-JP" altLang="en-US" sz="1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うたい</a:t>
              </a: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6125359" y="3317807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 err="1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じょ</a:t>
              </a:r>
              <a:r>
                <a:rPr kumimoji="1" lang="ja-JP" altLang="en-US" sz="1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うたい</a:t>
              </a: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4188170" y="3317807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chemeClr val="accent5">
                      <a:lumMod val="75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せんい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46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D8F5E92-41EE-4CE1-ABC0-FDFA9015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9" y="1676319"/>
            <a:ext cx="3878197" cy="2666261"/>
          </a:xfrm>
          <a:prstGeom prst="rect">
            <a:avLst/>
          </a:prstGeom>
        </p:spPr>
      </p:pic>
      <p:sp>
        <p:nvSpPr>
          <p:cNvPr id="1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456B2A9A-3855-4290-9077-E46DD6650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4" y="5134129"/>
            <a:ext cx="4261210" cy="13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4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D8F5E92-41EE-4CE1-ABC0-FDFA9015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9" y="1676319"/>
            <a:ext cx="3878197" cy="266626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328176" y="1396374"/>
            <a:ext cx="2031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キャラクタの</a:t>
            </a:r>
            <a:endParaRPr kumimoji="1"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見た目</a:t>
            </a:r>
            <a:endParaRPr kumimoji="1" lang="en-US" altLang="ja-JP" sz="32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うごき</a:t>
            </a:r>
            <a:endParaRPr kumimoji="1" lang="ja-JP" altLang="en-US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89345" y="3899250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状態を変えるための</a:t>
            </a:r>
            <a:endParaRPr kumimoji="1"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条件</a:t>
            </a:r>
            <a:endParaRPr kumimoji="1" lang="ja-JP" altLang="en-US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sp>
        <p:nvSpPr>
          <p:cNvPr id="19" name="吹き出し: 角を丸めた四角形 18"/>
          <p:cNvSpPr/>
          <p:nvPr/>
        </p:nvSpPr>
        <p:spPr>
          <a:xfrm>
            <a:off x="3396724" y="1608871"/>
            <a:ext cx="1931452" cy="1021556"/>
          </a:xfrm>
          <a:prstGeom prst="wedgeRoundRectCallout">
            <a:avLst>
              <a:gd name="adj1" fmla="val -153427"/>
              <a:gd name="adj2" fmla="val -61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err="1">
                <a:solidFill>
                  <a:schemeClr val="accent4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</a:t>
            </a:r>
            <a:r>
              <a:rPr kumimoji="1" lang="ja-JP" altLang="en-US" dirty="0">
                <a:solidFill>
                  <a:schemeClr val="accent4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うたい</a:t>
            </a:r>
            <a:endParaRPr kumimoji="1" lang="en-US" altLang="ja-JP" dirty="0">
              <a:solidFill>
                <a:schemeClr val="accent4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ctr"/>
            <a:r>
              <a:rPr kumimoji="1" lang="ja-JP" altLang="en-US" sz="3600" dirty="0">
                <a:solidFill>
                  <a:schemeClr val="accent4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</a:t>
            </a:r>
            <a:endParaRPr kumimoji="1" lang="ja-JP" altLang="en-US" sz="2800" dirty="0">
              <a:solidFill>
                <a:schemeClr val="accent4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20" name="吹き出し: 角を丸めた四角形 19"/>
          <p:cNvSpPr/>
          <p:nvPr/>
        </p:nvSpPr>
        <p:spPr>
          <a:xfrm>
            <a:off x="4269773" y="3865526"/>
            <a:ext cx="1931452" cy="1021556"/>
          </a:xfrm>
          <a:prstGeom prst="wedgeRoundRectCallout">
            <a:avLst>
              <a:gd name="adj1" fmla="val -114290"/>
              <a:gd name="adj2" fmla="val -2097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accent5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せんい</a:t>
            </a:r>
            <a:endParaRPr kumimoji="1" lang="en-US" altLang="ja-JP">
              <a:solidFill>
                <a:schemeClr val="accent5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ctr"/>
            <a:r>
              <a:rPr kumimoji="1" lang="ja-JP" altLang="en-US" sz="3600">
                <a:solidFill>
                  <a:schemeClr val="accent5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</a:t>
            </a:r>
            <a:endParaRPr kumimoji="1" lang="ja-JP" altLang="en-US" sz="3600" dirty="0">
              <a:solidFill>
                <a:schemeClr val="accent5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456B2A9A-3855-4290-9077-E46DD6650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4" y="5134129"/>
            <a:ext cx="4261210" cy="13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3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2344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タブレット端末で使える</a:t>
            </a:r>
            <a:r>
              <a:rPr kumimoji="1" lang="en-US" altLang="ja-JP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Islay</a:t>
            </a: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タッチジェスチャーで操作可能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34" y="2935096"/>
            <a:ext cx="4928532" cy="369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（アイラ・タッチ）</a:t>
            </a:r>
          </a:p>
        </p:txBody>
      </p:sp>
    </p:spTree>
    <p:extLst>
      <p:ext uri="{BB962C8B-B14F-4D97-AF65-F5344CB8AC3E}">
        <p14:creationId xmlns:p14="http://schemas.microsoft.com/office/powerpoint/2010/main" val="19390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3281" y="1486832"/>
            <a:ext cx="8732939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工夫しだいでいろんなゲームが作れる！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どんなゲームが作れるの？</a:t>
            </a:r>
          </a:p>
        </p:txBody>
      </p:sp>
      <p:grpSp>
        <p:nvGrpSpPr>
          <p:cNvPr id="93" name="グループ化 92"/>
          <p:cNvGrpSpPr/>
          <p:nvPr/>
        </p:nvGrpSpPr>
        <p:grpSpPr>
          <a:xfrm>
            <a:off x="913876" y="2231233"/>
            <a:ext cx="7357683" cy="4379117"/>
            <a:chOff x="655376" y="2456658"/>
            <a:chExt cx="7155632" cy="4314500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55378" y="2456658"/>
              <a:ext cx="7155630" cy="2128130"/>
              <a:chOff x="655377" y="2456658"/>
              <a:chExt cx="7155631" cy="2128130"/>
            </a:xfrm>
          </p:grpSpPr>
          <p:grpSp>
            <p:nvGrpSpPr>
              <p:cNvPr id="81" name="グループ化 80"/>
              <p:cNvGrpSpPr/>
              <p:nvPr/>
            </p:nvGrpSpPr>
            <p:grpSpPr>
              <a:xfrm>
                <a:off x="3844795" y="2456658"/>
                <a:ext cx="2104725" cy="2119690"/>
                <a:chOff x="4003807" y="2456658"/>
                <a:chExt cx="2451789" cy="2435063"/>
              </a:xfrm>
            </p:grpSpPr>
            <p:pic>
              <p:nvPicPr>
                <p:cNvPr id="21" name="図 2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3807" y="3668773"/>
                  <a:ext cx="1221741" cy="1221741"/>
                </a:xfrm>
                <a:prstGeom prst="rect">
                  <a:avLst/>
                </a:prstGeom>
              </p:spPr>
            </p:pic>
            <p:pic>
              <p:nvPicPr>
                <p:cNvPr id="41" name="図 4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9559" y="3667564"/>
                  <a:ext cx="1226037" cy="1224157"/>
                </a:xfrm>
                <a:prstGeom prst="rect">
                  <a:avLst/>
                </a:prstGeom>
              </p:spPr>
            </p:pic>
            <p:pic>
              <p:nvPicPr>
                <p:cNvPr id="45" name="図 4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707" y="2456658"/>
                  <a:ext cx="1215195" cy="1215195"/>
                </a:xfrm>
                <a:prstGeom prst="rect">
                  <a:avLst/>
                </a:prstGeom>
              </p:spPr>
            </p:pic>
            <p:pic>
              <p:nvPicPr>
                <p:cNvPr id="49" name="図 4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6425" y="2457437"/>
                  <a:ext cx="1208396" cy="1208396"/>
                </a:xfrm>
                <a:prstGeom prst="rect">
                  <a:avLst/>
                </a:prstGeom>
              </p:spPr>
            </p:pic>
          </p:grpSp>
          <p:grpSp>
            <p:nvGrpSpPr>
              <p:cNvPr id="90" name="グループ化 89"/>
              <p:cNvGrpSpPr/>
              <p:nvPr/>
            </p:nvGrpSpPr>
            <p:grpSpPr>
              <a:xfrm>
                <a:off x="655377" y="2456658"/>
                <a:ext cx="3192723" cy="2119980"/>
                <a:chOff x="655377" y="2456658"/>
                <a:chExt cx="3353084" cy="2226460"/>
              </a:xfrm>
            </p:grpSpPr>
            <p:pic>
              <p:nvPicPr>
                <p:cNvPr id="59" name="図 58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2751" y="2456658"/>
                  <a:ext cx="1065710" cy="1420948"/>
                </a:xfrm>
                <a:prstGeom prst="rect">
                  <a:avLst/>
                </a:prstGeom>
              </p:spPr>
            </p:pic>
            <p:pic>
              <p:nvPicPr>
                <p:cNvPr id="17" name="図 16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4760" y="3881861"/>
                  <a:ext cx="1242348" cy="800862"/>
                </a:xfrm>
                <a:prstGeom prst="rect">
                  <a:avLst/>
                </a:prstGeom>
              </p:spPr>
            </p:pic>
            <p:pic>
              <p:nvPicPr>
                <p:cNvPr id="33" name="図 32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7109" y="3877607"/>
                  <a:ext cx="681352" cy="805511"/>
                </a:xfrm>
                <a:prstGeom prst="rect">
                  <a:avLst/>
                </a:prstGeom>
              </p:spPr>
            </p:pic>
            <p:pic>
              <p:nvPicPr>
                <p:cNvPr id="61" name="図 60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377" y="3877608"/>
                  <a:ext cx="1429383" cy="805116"/>
                </a:xfrm>
                <a:prstGeom prst="rect">
                  <a:avLst/>
                </a:prstGeom>
              </p:spPr>
            </p:pic>
            <p:pic>
              <p:nvPicPr>
                <p:cNvPr id="11" name="図 10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0918" y="2456658"/>
                  <a:ext cx="1125316" cy="1420951"/>
                </a:xfrm>
                <a:prstGeom prst="rect">
                  <a:avLst/>
                </a:prstGeom>
              </p:spPr>
            </p:pic>
            <p:pic>
              <p:nvPicPr>
                <p:cNvPr id="57" name="図 56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225" y="2456658"/>
                  <a:ext cx="1146176" cy="764117"/>
                </a:xfrm>
                <a:prstGeom prst="rect">
                  <a:avLst/>
                </a:prstGeom>
              </p:spPr>
            </p:pic>
            <p:pic>
              <p:nvPicPr>
                <p:cNvPr id="63" name="図 6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225" y="3220775"/>
                  <a:ext cx="1146176" cy="656834"/>
                </a:xfrm>
                <a:prstGeom prst="rect">
                  <a:avLst/>
                </a:prstGeom>
              </p:spPr>
            </p:pic>
          </p:grpSp>
          <p:grpSp>
            <p:nvGrpSpPr>
              <p:cNvPr id="75" name="グループ化 74"/>
              <p:cNvGrpSpPr/>
              <p:nvPr/>
            </p:nvGrpSpPr>
            <p:grpSpPr>
              <a:xfrm>
                <a:off x="5936058" y="2459301"/>
                <a:ext cx="1874950" cy="2125487"/>
                <a:chOff x="3265072" y="2420980"/>
                <a:chExt cx="2061119" cy="2336533"/>
              </a:xfrm>
            </p:grpSpPr>
            <p:pic>
              <p:nvPicPr>
                <p:cNvPr id="15" name="図 14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9727" y="3446299"/>
                  <a:ext cx="866464" cy="1300781"/>
                </a:xfrm>
                <a:prstGeom prst="rect">
                  <a:avLst/>
                </a:prstGeom>
              </p:spPr>
            </p:pic>
            <p:pic>
              <p:nvPicPr>
                <p:cNvPr id="53" name="図 5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5072" y="3453672"/>
                  <a:ext cx="1195522" cy="1303841"/>
                </a:xfrm>
                <a:prstGeom prst="rect">
                  <a:avLst/>
                </a:prstGeom>
              </p:spPr>
            </p:pic>
            <p:pic>
              <p:nvPicPr>
                <p:cNvPr id="69" name="図 68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8110" y="2420980"/>
                  <a:ext cx="2058081" cy="10277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2" name="グループ化 91"/>
            <p:cNvGrpSpPr/>
            <p:nvPr/>
          </p:nvGrpSpPr>
          <p:grpSpPr>
            <a:xfrm>
              <a:off x="655376" y="4576126"/>
              <a:ext cx="7155632" cy="2195032"/>
              <a:chOff x="732289" y="5079115"/>
              <a:chExt cx="6353856" cy="1949083"/>
            </a:xfrm>
          </p:grpSpPr>
          <p:grpSp>
            <p:nvGrpSpPr>
              <p:cNvPr id="77" name="グループ化 76"/>
              <p:cNvGrpSpPr/>
              <p:nvPr/>
            </p:nvGrpSpPr>
            <p:grpSpPr>
              <a:xfrm>
                <a:off x="3997664" y="5082084"/>
                <a:ext cx="1792000" cy="1940654"/>
                <a:chOff x="4892893" y="2440276"/>
                <a:chExt cx="1705136" cy="1846584"/>
              </a:xfrm>
            </p:grpSpPr>
            <p:pic>
              <p:nvPicPr>
                <p:cNvPr id="31" name="図 30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6576" y="3403176"/>
                  <a:ext cx="821453" cy="883684"/>
                </a:xfrm>
                <a:prstGeom prst="rect">
                  <a:avLst/>
                </a:prstGeom>
              </p:spPr>
            </p:pic>
            <p:pic>
              <p:nvPicPr>
                <p:cNvPr id="39" name="図 3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2893" y="3403176"/>
                  <a:ext cx="883684" cy="883684"/>
                </a:xfrm>
                <a:prstGeom prst="rect">
                  <a:avLst/>
                </a:prstGeom>
              </p:spPr>
            </p:pic>
            <p:pic>
              <p:nvPicPr>
                <p:cNvPr id="51" name="図 50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2893" y="2440276"/>
                  <a:ext cx="1705136" cy="962900"/>
                </a:xfrm>
                <a:prstGeom prst="rect">
                  <a:avLst/>
                </a:prstGeom>
              </p:spPr>
            </p:pic>
          </p:grpSp>
          <p:grpSp>
            <p:nvGrpSpPr>
              <p:cNvPr id="78" name="グループ化 77"/>
              <p:cNvGrpSpPr/>
              <p:nvPr/>
            </p:nvGrpSpPr>
            <p:grpSpPr>
              <a:xfrm>
                <a:off x="732289" y="5079115"/>
                <a:ext cx="1861295" cy="1943623"/>
                <a:chOff x="7130786" y="2489445"/>
                <a:chExt cx="1861295" cy="1943623"/>
              </a:xfrm>
            </p:grpSpPr>
            <p:pic>
              <p:nvPicPr>
                <p:cNvPr id="29" name="図 28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786" y="2489445"/>
                  <a:ext cx="841571" cy="1009885"/>
                </a:xfrm>
                <a:prstGeom prst="rect">
                  <a:avLst/>
                </a:prstGeom>
              </p:spPr>
            </p:pic>
            <p:pic>
              <p:nvPicPr>
                <p:cNvPr id="43" name="図 42"/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786" y="3503585"/>
                  <a:ext cx="1861295" cy="929483"/>
                </a:xfrm>
                <a:prstGeom prst="rect">
                  <a:avLst/>
                </a:prstGeom>
              </p:spPr>
            </p:pic>
            <p:pic>
              <p:nvPicPr>
                <p:cNvPr id="55" name="図 54"/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2196" y="2489445"/>
                  <a:ext cx="1009885" cy="1009885"/>
                </a:xfrm>
                <a:prstGeom prst="rect">
                  <a:avLst/>
                </a:prstGeom>
              </p:spPr>
            </p:pic>
          </p:grpSp>
          <p:grpSp>
            <p:nvGrpSpPr>
              <p:cNvPr id="89" name="グループ化 88"/>
              <p:cNvGrpSpPr/>
              <p:nvPr/>
            </p:nvGrpSpPr>
            <p:grpSpPr>
              <a:xfrm>
                <a:off x="5789663" y="5079115"/>
                <a:ext cx="1296482" cy="1949083"/>
                <a:chOff x="4970427" y="5919871"/>
                <a:chExt cx="1698475" cy="2553422"/>
              </a:xfrm>
            </p:grpSpPr>
            <p:pic>
              <p:nvPicPr>
                <p:cNvPr id="9" name="図 8"/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311" y="7621573"/>
                  <a:ext cx="849591" cy="851720"/>
                </a:xfrm>
                <a:prstGeom prst="rect">
                  <a:avLst/>
                </a:prstGeom>
              </p:spPr>
            </p:pic>
            <p:pic>
              <p:nvPicPr>
                <p:cNvPr id="35" name="図 34"/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311" y="5923412"/>
                  <a:ext cx="849591" cy="849591"/>
                </a:xfrm>
                <a:prstGeom prst="rect">
                  <a:avLst/>
                </a:prstGeom>
              </p:spPr>
            </p:pic>
            <p:pic>
              <p:nvPicPr>
                <p:cNvPr id="37" name="図 36"/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311" y="6774164"/>
                  <a:ext cx="849591" cy="849591"/>
                </a:xfrm>
                <a:prstGeom prst="rect">
                  <a:avLst/>
                </a:prstGeom>
              </p:spPr>
            </p:pic>
            <p:pic>
              <p:nvPicPr>
                <p:cNvPr id="47" name="図 46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0427" y="5919871"/>
                  <a:ext cx="851395" cy="919015"/>
                </a:xfrm>
                <a:prstGeom prst="rect">
                  <a:avLst/>
                </a:prstGeom>
              </p:spPr>
            </p:pic>
            <p:pic>
              <p:nvPicPr>
                <p:cNvPr id="23" name="図 22"/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0749" y="6773003"/>
                  <a:ext cx="850752" cy="850752"/>
                </a:xfrm>
                <a:prstGeom prst="rect">
                  <a:avLst/>
                </a:prstGeom>
              </p:spPr>
            </p:pic>
            <p:pic>
              <p:nvPicPr>
                <p:cNvPr id="67" name="図 66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0749" y="7617112"/>
                  <a:ext cx="851395" cy="851395"/>
                </a:xfrm>
                <a:prstGeom prst="rect">
                  <a:avLst/>
                </a:prstGeom>
              </p:spPr>
            </p:pic>
          </p:grpSp>
          <p:grpSp>
            <p:nvGrpSpPr>
              <p:cNvPr id="88" name="グループ化 87"/>
              <p:cNvGrpSpPr/>
              <p:nvPr/>
            </p:nvGrpSpPr>
            <p:grpSpPr>
              <a:xfrm>
                <a:off x="2587616" y="5081895"/>
                <a:ext cx="1413007" cy="1940843"/>
                <a:chOff x="4375598" y="2470329"/>
                <a:chExt cx="1446742" cy="1987180"/>
              </a:xfrm>
            </p:grpSpPr>
            <p:pic>
              <p:nvPicPr>
                <p:cNvPr id="13" name="図 12"/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1121" y="3393884"/>
                  <a:ext cx="678190" cy="509438"/>
                </a:xfrm>
                <a:prstGeom prst="rect">
                  <a:avLst/>
                </a:prstGeom>
              </p:spPr>
            </p:pic>
            <p:pic>
              <p:nvPicPr>
                <p:cNvPr id="19" name="図 18"/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0265" y="2884282"/>
                  <a:ext cx="679046" cy="509603"/>
                </a:xfrm>
                <a:prstGeom prst="rect">
                  <a:avLst/>
                </a:prstGeom>
              </p:spPr>
            </p:pic>
            <p:pic>
              <p:nvPicPr>
                <p:cNvPr id="27" name="図 26"/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0265" y="2470329"/>
                  <a:ext cx="679046" cy="409605"/>
                </a:xfrm>
                <a:prstGeom prst="rect">
                  <a:avLst/>
                </a:prstGeom>
              </p:spPr>
            </p:pic>
            <p:pic>
              <p:nvPicPr>
                <p:cNvPr id="65" name="図 64"/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0265" y="3903323"/>
                  <a:ext cx="682075" cy="554186"/>
                </a:xfrm>
                <a:prstGeom prst="rect">
                  <a:avLst/>
                </a:prstGeom>
              </p:spPr>
            </p:pic>
            <p:pic>
              <p:nvPicPr>
                <p:cNvPr id="25" name="図 24"/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599" y="3081108"/>
                  <a:ext cx="764667" cy="611734"/>
                </a:xfrm>
                <a:prstGeom prst="rect">
                  <a:avLst/>
                </a:prstGeom>
              </p:spPr>
            </p:pic>
            <p:pic>
              <p:nvPicPr>
                <p:cNvPr id="71" name="図 70"/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598" y="3692842"/>
                  <a:ext cx="764667" cy="764667"/>
                </a:xfrm>
                <a:prstGeom prst="rect">
                  <a:avLst/>
                </a:prstGeom>
              </p:spPr>
            </p:pic>
            <p:pic>
              <p:nvPicPr>
                <p:cNvPr id="73" name="図 72"/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598" y="2470329"/>
                  <a:ext cx="764667" cy="61077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720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消防車ゲーム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今回のゲーム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2E0816A-98AD-4CD0-8BB1-6956C519E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6" y="3055231"/>
            <a:ext cx="4201283" cy="281188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F17DD36-933F-43A6-84EE-87D38D86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08" y="3436110"/>
            <a:ext cx="4100246" cy="20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88" y="1619076"/>
            <a:ext cx="4752824" cy="5079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</p:spTree>
    <p:extLst>
      <p:ext uri="{BB962C8B-B14F-4D97-AF65-F5344CB8AC3E}">
        <p14:creationId xmlns:p14="http://schemas.microsoft.com/office/powerpoint/2010/main" val="281899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1252</TotalTime>
  <Words>361</Words>
  <Application>Microsoft Office PowerPoint</Application>
  <PresentationFormat>画面に合わせる (4:3)</PresentationFormat>
  <Paragraphs>115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6" baseType="lpstr">
      <vt:lpstr>HG丸ｺﾞｼｯｸM-PRO</vt:lpstr>
      <vt:lpstr>ＭＳ Ｐゴシック</vt:lpstr>
      <vt:lpstr>ＭＳ ゴシック</vt:lpstr>
      <vt:lpstr>ＭＳ 明朝</vt:lpstr>
      <vt:lpstr>Yu Gothic UI Semibold</vt:lpstr>
      <vt:lpstr>游ゴシック</vt:lpstr>
      <vt:lpstr>游ゴシック Light</vt:lpstr>
      <vt:lpstr>Arial</vt:lpstr>
      <vt:lpstr>Arial Black</vt:lpstr>
      <vt:lpstr>Calibri</vt:lpstr>
      <vt:lpstr>Calibri Light</vt:lpstr>
      <vt:lpstr>Century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Jisho Shu</dc:creator>
  <cp:lastModifiedBy>Z1 Studio</cp:lastModifiedBy>
  <cp:revision>450</cp:revision>
  <dcterms:created xsi:type="dcterms:W3CDTF">2017-07-08T20:00:31Z</dcterms:created>
  <dcterms:modified xsi:type="dcterms:W3CDTF">2018-08-24T05:24:04Z</dcterms:modified>
</cp:coreProperties>
</file>